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ms-MY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9900"/>
    <a:srgbClr val="990099"/>
    <a:srgbClr val="CC3300"/>
    <a:srgbClr val="99FF33"/>
    <a:srgbClr val="FF0066"/>
    <a:srgbClr val="00FFFF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ms-MY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ms-MY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5C4A0-78B2-4FEC-9F0D-AFEAA0C99A1D}" type="datetimeFigureOut">
              <a:rPr lang="ms-MY" smtClean="0"/>
              <a:pPr/>
              <a:t>01/12/2014</a:t>
            </a:fld>
            <a:endParaRPr lang="ms-MY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ms-MY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90A9C9-2AEC-466F-85B2-3132DD9A0D55}" type="slidenum">
              <a:rPr lang="ms-MY" smtClean="0"/>
              <a:pPr/>
              <a:t>‹#›</a:t>
            </a:fld>
            <a:endParaRPr lang="ms-MY"/>
          </a:p>
        </p:txBody>
      </p:sp>
    </p:spTree>
    <p:extLst>
      <p:ext uri="{BB962C8B-B14F-4D97-AF65-F5344CB8AC3E}">
        <p14:creationId xmlns:p14="http://schemas.microsoft.com/office/powerpoint/2010/main" xmlns="" val="22443070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ms-MY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ms-MY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5C4A0-78B2-4FEC-9F0D-AFEAA0C99A1D}" type="datetimeFigureOut">
              <a:rPr lang="ms-MY" smtClean="0"/>
              <a:pPr/>
              <a:t>01/12/2014</a:t>
            </a:fld>
            <a:endParaRPr lang="ms-MY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ms-MY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90A9C9-2AEC-466F-85B2-3132DD9A0D55}" type="slidenum">
              <a:rPr lang="ms-MY" smtClean="0"/>
              <a:pPr/>
              <a:t>‹#›</a:t>
            </a:fld>
            <a:endParaRPr lang="ms-MY"/>
          </a:p>
        </p:txBody>
      </p:sp>
    </p:spTree>
    <p:extLst>
      <p:ext uri="{BB962C8B-B14F-4D97-AF65-F5344CB8AC3E}">
        <p14:creationId xmlns:p14="http://schemas.microsoft.com/office/powerpoint/2010/main" xmlns="" val="25587880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ms-MY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ms-MY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5C4A0-78B2-4FEC-9F0D-AFEAA0C99A1D}" type="datetimeFigureOut">
              <a:rPr lang="ms-MY" smtClean="0"/>
              <a:pPr/>
              <a:t>01/12/2014</a:t>
            </a:fld>
            <a:endParaRPr lang="ms-MY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ms-MY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90A9C9-2AEC-466F-85B2-3132DD9A0D55}" type="slidenum">
              <a:rPr lang="ms-MY" smtClean="0"/>
              <a:pPr/>
              <a:t>‹#›</a:t>
            </a:fld>
            <a:endParaRPr lang="ms-MY"/>
          </a:p>
        </p:txBody>
      </p:sp>
    </p:spTree>
    <p:extLst>
      <p:ext uri="{BB962C8B-B14F-4D97-AF65-F5344CB8AC3E}">
        <p14:creationId xmlns:p14="http://schemas.microsoft.com/office/powerpoint/2010/main" xmlns="" val="33704327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ms-MY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ms-MY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5C4A0-78B2-4FEC-9F0D-AFEAA0C99A1D}" type="datetimeFigureOut">
              <a:rPr lang="ms-MY" smtClean="0"/>
              <a:pPr/>
              <a:t>01/12/2014</a:t>
            </a:fld>
            <a:endParaRPr lang="ms-MY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ms-MY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90A9C9-2AEC-466F-85B2-3132DD9A0D55}" type="slidenum">
              <a:rPr lang="ms-MY" smtClean="0"/>
              <a:pPr/>
              <a:t>‹#›</a:t>
            </a:fld>
            <a:endParaRPr lang="ms-MY"/>
          </a:p>
        </p:txBody>
      </p:sp>
    </p:spTree>
    <p:extLst>
      <p:ext uri="{BB962C8B-B14F-4D97-AF65-F5344CB8AC3E}">
        <p14:creationId xmlns:p14="http://schemas.microsoft.com/office/powerpoint/2010/main" xmlns="" val="22967721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ms-MY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5C4A0-78B2-4FEC-9F0D-AFEAA0C99A1D}" type="datetimeFigureOut">
              <a:rPr lang="ms-MY" smtClean="0"/>
              <a:pPr/>
              <a:t>01/12/2014</a:t>
            </a:fld>
            <a:endParaRPr lang="ms-MY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ms-MY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90A9C9-2AEC-466F-85B2-3132DD9A0D55}" type="slidenum">
              <a:rPr lang="ms-MY" smtClean="0"/>
              <a:pPr/>
              <a:t>‹#›</a:t>
            </a:fld>
            <a:endParaRPr lang="ms-MY"/>
          </a:p>
        </p:txBody>
      </p:sp>
    </p:spTree>
    <p:extLst>
      <p:ext uri="{BB962C8B-B14F-4D97-AF65-F5344CB8AC3E}">
        <p14:creationId xmlns:p14="http://schemas.microsoft.com/office/powerpoint/2010/main" xmlns="" val="6941953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ms-MY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ms-MY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ms-MY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5C4A0-78B2-4FEC-9F0D-AFEAA0C99A1D}" type="datetimeFigureOut">
              <a:rPr lang="ms-MY" smtClean="0"/>
              <a:pPr/>
              <a:t>01/12/2014</a:t>
            </a:fld>
            <a:endParaRPr lang="ms-MY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ms-MY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90A9C9-2AEC-466F-85B2-3132DD9A0D55}" type="slidenum">
              <a:rPr lang="ms-MY" smtClean="0"/>
              <a:pPr/>
              <a:t>‹#›</a:t>
            </a:fld>
            <a:endParaRPr lang="ms-MY"/>
          </a:p>
        </p:txBody>
      </p:sp>
    </p:spTree>
    <p:extLst>
      <p:ext uri="{BB962C8B-B14F-4D97-AF65-F5344CB8AC3E}">
        <p14:creationId xmlns:p14="http://schemas.microsoft.com/office/powerpoint/2010/main" xmlns="" val="4007017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ms-MY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ms-MY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ms-MY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5C4A0-78B2-4FEC-9F0D-AFEAA0C99A1D}" type="datetimeFigureOut">
              <a:rPr lang="ms-MY" smtClean="0"/>
              <a:pPr/>
              <a:t>01/12/2014</a:t>
            </a:fld>
            <a:endParaRPr lang="ms-MY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ms-MY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90A9C9-2AEC-466F-85B2-3132DD9A0D55}" type="slidenum">
              <a:rPr lang="ms-MY" smtClean="0"/>
              <a:pPr/>
              <a:t>‹#›</a:t>
            </a:fld>
            <a:endParaRPr lang="ms-MY"/>
          </a:p>
        </p:txBody>
      </p:sp>
    </p:spTree>
    <p:extLst>
      <p:ext uri="{BB962C8B-B14F-4D97-AF65-F5344CB8AC3E}">
        <p14:creationId xmlns:p14="http://schemas.microsoft.com/office/powerpoint/2010/main" xmlns="" val="36407579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ms-MY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5C4A0-78B2-4FEC-9F0D-AFEAA0C99A1D}" type="datetimeFigureOut">
              <a:rPr lang="ms-MY" smtClean="0"/>
              <a:pPr/>
              <a:t>01/12/2014</a:t>
            </a:fld>
            <a:endParaRPr lang="ms-MY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ms-MY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90A9C9-2AEC-466F-85B2-3132DD9A0D55}" type="slidenum">
              <a:rPr lang="ms-MY" smtClean="0"/>
              <a:pPr/>
              <a:t>‹#›</a:t>
            </a:fld>
            <a:endParaRPr lang="ms-MY"/>
          </a:p>
        </p:txBody>
      </p:sp>
    </p:spTree>
    <p:extLst>
      <p:ext uri="{BB962C8B-B14F-4D97-AF65-F5344CB8AC3E}">
        <p14:creationId xmlns:p14="http://schemas.microsoft.com/office/powerpoint/2010/main" xmlns="" val="19877040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5C4A0-78B2-4FEC-9F0D-AFEAA0C99A1D}" type="datetimeFigureOut">
              <a:rPr lang="ms-MY" smtClean="0"/>
              <a:pPr/>
              <a:t>01/12/2014</a:t>
            </a:fld>
            <a:endParaRPr lang="ms-MY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ms-MY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90A9C9-2AEC-466F-85B2-3132DD9A0D55}" type="slidenum">
              <a:rPr lang="ms-MY" smtClean="0"/>
              <a:pPr/>
              <a:t>‹#›</a:t>
            </a:fld>
            <a:endParaRPr lang="ms-MY"/>
          </a:p>
        </p:txBody>
      </p:sp>
    </p:spTree>
    <p:extLst>
      <p:ext uri="{BB962C8B-B14F-4D97-AF65-F5344CB8AC3E}">
        <p14:creationId xmlns:p14="http://schemas.microsoft.com/office/powerpoint/2010/main" xmlns="" val="29372911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ms-MY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ms-MY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5C4A0-78B2-4FEC-9F0D-AFEAA0C99A1D}" type="datetimeFigureOut">
              <a:rPr lang="ms-MY" smtClean="0"/>
              <a:pPr/>
              <a:t>01/12/2014</a:t>
            </a:fld>
            <a:endParaRPr lang="ms-MY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ms-MY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90A9C9-2AEC-466F-85B2-3132DD9A0D55}" type="slidenum">
              <a:rPr lang="ms-MY" smtClean="0"/>
              <a:pPr/>
              <a:t>‹#›</a:t>
            </a:fld>
            <a:endParaRPr lang="ms-MY"/>
          </a:p>
        </p:txBody>
      </p:sp>
    </p:spTree>
    <p:extLst>
      <p:ext uri="{BB962C8B-B14F-4D97-AF65-F5344CB8AC3E}">
        <p14:creationId xmlns:p14="http://schemas.microsoft.com/office/powerpoint/2010/main" xmlns="" val="36290655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ms-MY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ms-MY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65C4A0-78B2-4FEC-9F0D-AFEAA0C99A1D}" type="datetimeFigureOut">
              <a:rPr lang="ms-MY" smtClean="0"/>
              <a:pPr/>
              <a:t>01/12/2014</a:t>
            </a:fld>
            <a:endParaRPr lang="ms-MY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ms-MY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90A9C9-2AEC-466F-85B2-3132DD9A0D55}" type="slidenum">
              <a:rPr lang="ms-MY" smtClean="0"/>
              <a:pPr/>
              <a:t>‹#›</a:t>
            </a:fld>
            <a:endParaRPr lang="ms-MY"/>
          </a:p>
        </p:txBody>
      </p:sp>
    </p:spTree>
    <p:extLst>
      <p:ext uri="{BB962C8B-B14F-4D97-AF65-F5344CB8AC3E}">
        <p14:creationId xmlns:p14="http://schemas.microsoft.com/office/powerpoint/2010/main" xmlns="" val="11965200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ms-MY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ms-MY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65C4A0-78B2-4FEC-9F0D-AFEAA0C99A1D}" type="datetimeFigureOut">
              <a:rPr lang="ms-MY" smtClean="0"/>
              <a:pPr/>
              <a:t>01/12/2014</a:t>
            </a:fld>
            <a:endParaRPr lang="ms-MY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ms-MY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90A9C9-2AEC-466F-85B2-3132DD9A0D55}" type="slidenum">
              <a:rPr lang="ms-MY" smtClean="0"/>
              <a:pPr/>
              <a:t>‹#›</a:t>
            </a:fld>
            <a:endParaRPr lang="ms-MY"/>
          </a:p>
        </p:txBody>
      </p:sp>
    </p:spTree>
    <p:extLst>
      <p:ext uri="{BB962C8B-B14F-4D97-AF65-F5344CB8AC3E}">
        <p14:creationId xmlns:p14="http://schemas.microsoft.com/office/powerpoint/2010/main" xmlns="" val="36620837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ms-MY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 Diagonal Corner Rectangle 4"/>
          <p:cNvSpPr/>
          <p:nvPr/>
        </p:nvSpPr>
        <p:spPr>
          <a:xfrm>
            <a:off x="899592" y="476672"/>
            <a:ext cx="7488832" cy="1008112"/>
          </a:xfrm>
          <a:prstGeom prst="round2Diag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ms-MY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5576" y="260648"/>
            <a:ext cx="7772400" cy="1470025"/>
          </a:xfrm>
        </p:spPr>
        <p:txBody>
          <a:bodyPr/>
          <a:lstStyle/>
          <a:p>
            <a:r>
              <a:rPr lang="en-US" b="1" dirty="0" smtClean="0"/>
              <a:t>COMMUNICATION STRATEGIES </a:t>
            </a:r>
            <a:endParaRPr lang="ms-MY" b="1" dirty="0"/>
          </a:p>
        </p:txBody>
      </p:sp>
      <p:sp>
        <p:nvSpPr>
          <p:cNvPr id="6" name="Right Arrow 5"/>
          <p:cNvSpPr/>
          <p:nvPr/>
        </p:nvSpPr>
        <p:spPr>
          <a:xfrm>
            <a:off x="899592" y="2420888"/>
            <a:ext cx="1512168" cy="1008112"/>
          </a:xfrm>
          <a:prstGeom prst="rightArrow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ms-MY"/>
          </a:p>
        </p:txBody>
      </p:sp>
      <p:sp>
        <p:nvSpPr>
          <p:cNvPr id="7" name="Right Arrow 6"/>
          <p:cNvSpPr/>
          <p:nvPr/>
        </p:nvSpPr>
        <p:spPr>
          <a:xfrm>
            <a:off x="899592" y="3933056"/>
            <a:ext cx="1512168" cy="1008112"/>
          </a:xfrm>
          <a:prstGeom prst="rightArrow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ms-MY"/>
          </a:p>
        </p:txBody>
      </p:sp>
      <p:sp>
        <p:nvSpPr>
          <p:cNvPr id="8" name="TextBox 7"/>
          <p:cNvSpPr txBox="1"/>
          <p:nvPr/>
        </p:nvSpPr>
        <p:spPr>
          <a:xfrm>
            <a:off x="2699792" y="2638653"/>
            <a:ext cx="590465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dirty="0" smtClean="0"/>
              <a:t>AVOIDANCE STRATEGIES</a:t>
            </a:r>
            <a:endParaRPr lang="ms-MY" sz="3600" dirty="0"/>
          </a:p>
        </p:txBody>
      </p:sp>
      <p:sp>
        <p:nvSpPr>
          <p:cNvPr id="9" name="TextBox 8"/>
          <p:cNvSpPr txBox="1"/>
          <p:nvPr/>
        </p:nvSpPr>
        <p:spPr>
          <a:xfrm>
            <a:off x="2771800" y="4171727"/>
            <a:ext cx="590465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dirty="0" smtClean="0"/>
              <a:t>COMPENSATORY STRATEGIES</a:t>
            </a:r>
            <a:endParaRPr lang="ms-MY" sz="3600" dirty="0"/>
          </a:p>
        </p:txBody>
      </p:sp>
      <p:sp>
        <p:nvSpPr>
          <p:cNvPr id="11" name="Rounded Rectangle 10"/>
          <p:cNvSpPr/>
          <p:nvPr/>
        </p:nvSpPr>
        <p:spPr>
          <a:xfrm>
            <a:off x="3131840" y="2638653"/>
            <a:ext cx="5040560" cy="646331"/>
          </a:xfrm>
          <a:prstGeom prst="roundRect">
            <a:avLst/>
          </a:prstGeom>
          <a:noFill/>
          <a:ln>
            <a:solidFill>
              <a:schemeClr val="accent2">
                <a:lumMod val="60000"/>
                <a:lumOff val="4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ms-MY"/>
          </a:p>
        </p:txBody>
      </p:sp>
      <p:sp>
        <p:nvSpPr>
          <p:cNvPr id="12" name="Rounded Rectangle 11"/>
          <p:cNvSpPr/>
          <p:nvPr/>
        </p:nvSpPr>
        <p:spPr>
          <a:xfrm>
            <a:off x="2771800" y="4150821"/>
            <a:ext cx="5832648" cy="646331"/>
          </a:xfrm>
          <a:prstGeom prst="roundRect">
            <a:avLst/>
          </a:prstGeom>
          <a:noFill/>
          <a:ln>
            <a:solidFill>
              <a:schemeClr val="accent2">
                <a:lumMod val="60000"/>
                <a:lumOff val="4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ms-MY"/>
          </a:p>
        </p:txBody>
      </p:sp>
    </p:spTree>
    <p:extLst>
      <p:ext uri="{BB962C8B-B14F-4D97-AF65-F5344CB8AC3E}">
        <p14:creationId xmlns:p14="http://schemas.microsoft.com/office/powerpoint/2010/main" xmlns="" val="189294422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dirty="0" smtClean="0"/>
              <a:t>AVOIDANCE STRATEGIES</a:t>
            </a:r>
            <a:endParaRPr lang="ms-MY" b="1" u="sng" dirty="0"/>
          </a:p>
        </p:txBody>
      </p:sp>
      <p:sp>
        <p:nvSpPr>
          <p:cNvPr id="4" name="Rounded Rectangle 3"/>
          <p:cNvSpPr/>
          <p:nvPr/>
        </p:nvSpPr>
        <p:spPr>
          <a:xfrm>
            <a:off x="2339752" y="2060848"/>
            <a:ext cx="4464496" cy="1656184"/>
          </a:xfrm>
          <a:prstGeom prst="roundRect">
            <a:avLst/>
          </a:prstGeom>
          <a:noFill/>
          <a:ln>
            <a:solidFill>
              <a:schemeClr val="accent6">
                <a:lumMod val="75000"/>
              </a:schemeClr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ms-MY"/>
          </a:p>
        </p:txBody>
      </p:sp>
      <p:sp>
        <p:nvSpPr>
          <p:cNvPr id="5" name="TextBox 4"/>
          <p:cNvSpPr txBox="1"/>
          <p:nvPr/>
        </p:nvSpPr>
        <p:spPr>
          <a:xfrm>
            <a:off x="2555776" y="2300679"/>
            <a:ext cx="403244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u="sng" dirty="0" smtClean="0">
                <a:solidFill>
                  <a:schemeClr val="accent6">
                    <a:lumMod val="75000"/>
                  </a:schemeClr>
                </a:solidFill>
              </a:rPr>
              <a:t>MESSAGE ABONDONMENT</a:t>
            </a:r>
          </a:p>
          <a:p>
            <a:pPr algn="ctr"/>
            <a:endParaRPr lang="en-US" dirty="0"/>
          </a:p>
          <a:p>
            <a:pPr algn="ctr"/>
            <a:r>
              <a:rPr lang="en-US" dirty="0" smtClean="0"/>
              <a:t>Leaving a message unfinished because of the language difficulties  </a:t>
            </a:r>
            <a:endParaRPr lang="ms-MY" dirty="0"/>
          </a:p>
        </p:txBody>
      </p:sp>
      <p:sp>
        <p:nvSpPr>
          <p:cNvPr id="6" name="Rounded Rectangle 5"/>
          <p:cNvSpPr/>
          <p:nvPr/>
        </p:nvSpPr>
        <p:spPr>
          <a:xfrm>
            <a:off x="2339752" y="4221088"/>
            <a:ext cx="4464496" cy="1656184"/>
          </a:xfrm>
          <a:prstGeom prst="roundRect">
            <a:avLst/>
          </a:prstGeom>
          <a:noFill/>
          <a:ln>
            <a:solidFill>
              <a:srgbClr val="00FFFF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ms-MY"/>
          </a:p>
        </p:txBody>
      </p:sp>
      <p:sp>
        <p:nvSpPr>
          <p:cNvPr id="7" name="TextBox 6"/>
          <p:cNvSpPr txBox="1"/>
          <p:nvPr/>
        </p:nvSpPr>
        <p:spPr>
          <a:xfrm>
            <a:off x="2555776" y="4460919"/>
            <a:ext cx="403244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u="sng" dirty="0" smtClean="0">
                <a:solidFill>
                  <a:srgbClr val="00FFFF"/>
                </a:solidFill>
              </a:rPr>
              <a:t>TOPIC AVOIDANCE</a:t>
            </a:r>
          </a:p>
          <a:p>
            <a:pPr algn="ctr"/>
            <a:endParaRPr lang="en-US" dirty="0"/>
          </a:p>
          <a:p>
            <a:pPr algn="ctr"/>
            <a:r>
              <a:rPr lang="en-US" dirty="0" smtClean="0"/>
              <a:t>Avoiding topic areas or concepts that pose language difficulties </a:t>
            </a:r>
            <a:endParaRPr lang="ms-MY" dirty="0"/>
          </a:p>
        </p:txBody>
      </p:sp>
    </p:spTree>
    <p:extLst>
      <p:ext uri="{BB962C8B-B14F-4D97-AF65-F5344CB8AC3E}">
        <p14:creationId xmlns:p14="http://schemas.microsoft.com/office/powerpoint/2010/main" xmlns="" val="103764631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u="sng" dirty="0" smtClean="0"/>
              <a:t>COMPENSATORY STRATEGIES</a:t>
            </a:r>
            <a:endParaRPr lang="ms-MY" b="1" u="sng" dirty="0"/>
          </a:p>
        </p:txBody>
      </p:sp>
      <p:sp>
        <p:nvSpPr>
          <p:cNvPr id="4" name="Rounded Rectangle 3"/>
          <p:cNvSpPr/>
          <p:nvPr/>
        </p:nvSpPr>
        <p:spPr>
          <a:xfrm>
            <a:off x="467544" y="1700808"/>
            <a:ext cx="3024336" cy="1440160"/>
          </a:xfrm>
          <a:prstGeom prst="roundRect">
            <a:avLst/>
          </a:prstGeom>
          <a:noFill/>
          <a:ln>
            <a:solidFill>
              <a:srgbClr val="FF000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ms-MY"/>
          </a:p>
        </p:txBody>
      </p:sp>
      <p:sp>
        <p:nvSpPr>
          <p:cNvPr id="5" name="TextBox 4"/>
          <p:cNvSpPr txBox="1"/>
          <p:nvPr/>
        </p:nvSpPr>
        <p:spPr>
          <a:xfrm>
            <a:off x="467544" y="1929606"/>
            <a:ext cx="302433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u="sng" dirty="0" smtClean="0">
                <a:solidFill>
                  <a:srgbClr val="FF0000"/>
                </a:solidFill>
              </a:rPr>
              <a:t>CIRCUMLOCUTION</a:t>
            </a:r>
            <a:endParaRPr lang="en-US" dirty="0" smtClean="0">
              <a:solidFill>
                <a:srgbClr val="FF0000"/>
              </a:solidFill>
            </a:endParaRPr>
          </a:p>
          <a:p>
            <a:pPr algn="ctr"/>
            <a:r>
              <a:rPr lang="en-US" dirty="0" smtClean="0"/>
              <a:t>Describing or exemplifying the target object of action </a:t>
            </a:r>
            <a:endParaRPr lang="ms-MY" dirty="0"/>
          </a:p>
        </p:txBody>
      </p:sp>
      <p:sp>
        <p:nvSpPr>
          <p:cNvPr id="6" name="Rounded Rectangle 5"/>
          <p:cNvSpPr/>
          <p:nvPr/>
        </p:nvSpPr>
        <p:spPr>
          <a:xfrm>
            <a:off x="467544" y="3356992"/>
            <a:ext cx="3024336" cy="1440160"/>
          </a:xfrm>
          <a:prstGeom prst="roundRect">
            <a:avLst/>
          </a:prstGeom>
          <a:noFill/>
          <a:ln>
            <a:solidFill>
              <a:srgbClr val="00B05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ms-MY"/>
          </a:p>
        </p:txBody>
      </p:sp>
      <p:sp>
        <p:nvSpPr>
          <p:cNvPr id="7" name="Rounded Rectangle 6"/>
          <p:cNvSpPr/>
          <p:nvPr/>
        </p:nvSpPr>
        <p:spPr>
          <a:xfrm>
            <a:off x="467544" y="5013176"/>
            <a:ext cx="3024336" cy="1440160"/>
          </a:xfrm>
          <a:prstGeom prst="roundRect">
            <a:avLst/>
          </a:prstGeom>
          <a:noFill/>
          <a:ln>
            <a:solidFill>
              <a:srgbClr val="0070C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ms-MY"/>
          </a:p>
        </p:txBody>
      </p:sp>
      <p:sp>
        <p:nvSpPr>
          <p:cNvPr id="8" name="Rounded Rectangle 7"/>
          <p:cNvSpPr/>
          <p:nvPr/>
        </p:nvSpPr>
        <p:spPr>
          <a:xfrm>
            <a:off x="5508104" y="1700808"/>
            <a:ext cx="3024336" cy="1440160"/>
          </a:xfrm>
          <a:prstGeom prst="roundRect">
            <a:avLst/>
          </a:prstGeom>
          <a:noFill/>
          <a:ln>
            <a:solidFill>
              <a:srgbClr val="FFC00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ms-MY"/>
          </a:p>
        </p:txBody>
      </p:sp>
      <p:sp>
        <p:nvSpPr>
          <p:cNvPr id="9" name="Rounded Rectangle 8"/>
          <p:cNvSpPr/>
          <p:nvPr/>
        </p:nvSpPr>
        <p:spPr>
          <a:xfrm>
            <a:off x="5508104" y="3356992"/>
            <a:ext cx="3024336" cy="1440160"/>
          </a:xfrm>
          <a:prstGeom prst="roundRect">
            <a:avLst/>
          </a:prstGeom>
          <a:noFill/>
          <a:ln>
            <a:solidFill>
              <a:srgbClr val="7030A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ms-MY"/>
          </a:p>
        </p:txBody>
      </p:sp>
      <p:sp>
        <p:nvSpPr>
          <p:cNvPr id="10" name="Rounded Rectangle 9"/>
          <p:cNvSpPr/>
          <p:nvPr/>
        </p:nvSpPr>
        <p:spPr>
          <a:xfrm>
            <a:off x="5508104" y="5013176"/>
            <a:ext cx="3024336" cy="1440160"/>
          </a:xfrm>
          <a:prstGeom prst="roundRect">
            <a:avLst/>
          </a:prstGeom>
          <a:noFill/>
          <a:ln>
            <a:solidFill>
              <a:srgbClr val="FFFF0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ms-MY"/>
          </a:p>
        </p:txBody>
      </p:sp>
      <p:sp>
        <p:nvSpPr>
          <p:cNvPr id="12" name="TextBox 11"/>
          <p:cNvSpPr txBox="1"/>
          <p:nvPr/>
        </p:nvSpPr>
        <p:spPr>
          <a:xfrm>
            <a:off x="5508104" y="1772816"/>
            <a:ext cx="3024336" cy="13542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u="sng" dirty="0" smtClean="0">
                <a:solidFill>
                  <a:srgbClr val="FFC000"/>
                </a:solidFill>
              </a:rPr>
              <a:t>APPROXIMATION</a:t>
            </a:r>
            <a:endParaRPr lang="en-US" b="1" u="sng" dirty="0">
              <a:solidFill>
                <a:srgbClr val="FFC000"/>
              </a:solidFill>
            </a:endParaRPr>
          </a:p>
          <a:p>
            <a:pPr algn="ctr"/>
            <a:r>
              <a:rPr lang="en-US" sz="1600" dirty="0" smtClean="0"/>
              <a:t>Using an alternative term which expresses the meaning of the target lexical item as closely as possible</a:t>
            </a:r>
            <a:endParaRPr lang="ms-MY" sz="1600" dirty="0"/>
          </a:p>
        </p:txBody>
      </p:sp>
      <p:sp>
        <p:nvSpPr>
          <p:cNvPr id="13" name="TextBox 12"/>
          <p:cNvSpPr txBox="1"/>
          <p:nvPr/>
        </p:nvSpPr>
        <p:spPr>
          <a:xfrm>
            <a:off x="467544" y="3452807"/>
            <a:ext cx="302433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u="sng" dirty="0" smtClean="0">
                <a:solidFill>
                  <a:srgbClr val="00B050"/>
                </a:solidFill>
              </a:rPr>
              <a:t>USE OF ALL PURPOSE WORDS</a:t>
            </a:r>
            <a:endParaRPr lang="en-US" dirty="0" smtClean="0">
              <a:solidFill>
                <a:srgbClr val="00B050"/>
              </a:solidFill>
            </a:endParaRPr>
          </a:p>
          <a:p>
            <a:pPr algn="ctr"/>
            <a:r>
              <a:rPr lang="en-US" dirty="0" smtClean="0"/>
              <a:t>Extending a general, empty lexical item to contexts where specific words are lacking </a:t>
            </a:r>
            <a:endParaRPr lang="ms-MY" dirty="0"/>
          </a:p>
        </p:txBody>
      </p:sp>
      <p:sp>
        <p:nvSpPr>
          <p:cNvPr id="14" name="TextBox 13"/>
          <p:cNvSpPr txBox="1"/>
          <p:nvPr/>
        </p:nvSpPr>
        <p:spPr>
          <a:xfrm>
            <a:off x="5652120" y="3452807"/>
            <a:ext cx="273630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u="sng" dirty="0" smtClean="0">
                <a:solidFill>
                  <a:srgbClr val="7030A0"/>
                </a:solidFill>
              </a:rPr>
              <a:t>WORD COINAGE</a:t>
            </a:r>
          </a:p>
          <a:p>
            <a:pPr algn="ctr"/>
            <a:r>
              <a:rPr lang="en-US" dirty="0" smtClean="0"/>
              <a:t>Creating a nonexistent L2 word based on a supposed rule </a:t>
            </a:r>
            <a:endParaRPr lang="ms-MY" dirty="0"/>
          </a:p>
        </p:txBody>
      </p:sp>
      <p:sp>
        <p:nvSpPr>
          <p:cNvPr id="15" name="TextBox 14"/>
          <p:cNvSpPr txBox="1"/>
          <p:nvPr/>
        </p:nvSpPr>
        <p:spPr>
          <a:xfrm>
            <a:off x="611560" y="5157192"/>
            <a:ext cx="273630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u="sng" dirty="0" smtClean="0">
                <a:solidFill>
                  <a:srgbClr val="0070C0"/>
                </a:solidFill>
              </a:rPr>
              <a:t>PREFABRICATED PATTERNS</a:t>
            </a:r>
          </a:p>
          <a:p>
            <a:pPr algn="ctr"/>
            <a:r>
              <a:rPr lang="en-US" dirty="0" smtClean="0"/>
              <a:t>Using a memorized stock phrases, usually for survival purposes. </a:t>
            </a:r>
            <a:endParaRPr lang="ms-MY" dirty="0"/>
          </a:p>
        </p:txBody>
      </p:sp>
      <p:sp>
        <p:nvSpPr>
          <p:cNvPr id="16" name="TextBox 15"/>
          <p:cNvSpPr txBox="1"/>
          <p:nvPr/>
        </p:nvSpPr>
        <p:spPr>
          <a:xfrm>
            <a:off x="5508104" y="5241974"/>
            <a:ext cx="302433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u="sng" dirty="0" smtClean="0">
                <a:solidFill>
                  <a:srgbClr val="FFFF00"/>
                </a:solidFill>
              </a:rPr>
              <a:t>NONLINGUISTIC SIGNALS</a:t>
            </a:r>
          </a:p>
          <a:p>
            <a:pPr algn="ctr"/>
            <a:r>
              <a:rPr lang="en-US" dirty="0" smtClean="0"/>
              <a:t>Mime, gesture, facial expression, or sound imitation</a:t>
            </a:r>
            <a:endParaRPr lang="ms-MY" dirty="0"/>
          </a:p>
        </p:txBody>
      </p:sp>
    </p:spTree>
    <p:extLst>
      <p:ext uri="{BB962C8B-B14F-4D97-AF65-F5344CB8AC3E}">
        <p14:creationId xmlns:p14="http://schemas.microsoft.com/office/powerpoint/2010/main" xmlns="" val="357085489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323528" y="548680"/>
            <a:ext cx="3528392" cy="1728192"/>
          </a:xfrm>
          <a:prstGeom prst="roundRect">
            <a:avLst/>
          </a:prstGeom>
          <a:noFill/>
          <a:ln>
            <a:solidFill>
              <a:srgbClr val="FF0066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ms-MY"/>
          </a:p>
        </p:txBody>
      </p:sp>
      <p:sp>
        <p:nvSpPr>
          <p:cNvPr id="5" name="TextBox 4"/>
          <p:cNvSpPr txBox="1"/>
          <p:nvPr/>
        </p:nvSpPr>
        <p:spPr>
          <a:xfrm>
            <a:off x="323528" y="788511"/>
            <a:ext cx="352839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u="sng" dirty="0" smtClean="0">
                <a:solidFill>
                  <a:srgbClr val="FF0066"/>
                </a:solidFill>
              </a:rPr>
              <a:t>LITERAL TRANSLATION </a:t>
            </a:r>
          </a:p>
          <a:p>
            <a:pPr algn="ctr"/>
            <a:r>
              <a:rPr lang="en-US" dirty="0" smtClean="0"/>
              <a:t>Translating literally a lexical item, idiom, compound word, or structure from L1 to L2</a:t>
            </a:r>
            <a:endParaRPr lang="ms-MY" dirty="0"/>
          </a:p>
        </p:txBody>
      </p:sp>
      <p:sp>
        <p:nvSpPr>
          <p:cNvPr id="6" name="Rounded Rectangle 5"/>
          <p:cNvSpPr/>
          <p:nvPr/>
        </p:nvSpPr>
        <p:spPr>
          <a:xfrm>
            <a:off x="5220072" y="3429000"/>
            <a:ext cx="3528392" cy="1728192"/>
          </a:xfrm>
          <a:prstGeom prst="roundRect">
            <a:avLst/>
          </a:prstGeom>
          <a:noFill/>
          <a:ln>
            <a:solidFill>
              <a:srgbClr val="CC990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ms-MY"/>
          </a:p>
        </p:txBody>
      </p:sp>
      <p:sp>
        <p:nvSpPr>
          <p:cNvPr id="7" name="Rounded Rectangle 6"/>
          <p:cNvSpPr/>
          <p:nvPr/>
        </p:nvSpPr>
        <p:spPr>
          <a:xfrm>
            <a:off x="5148064" y="1412776"/>
            <a:ext cx="3528392" cy="1728192"/>
          </a:xfrm>
          <a:prstGeom prst="roundRect">
            <a:avLst/>
          </a:prstGeom>
          <a:noFill/>
          <a:ln>
            <a:solidFill>
              <a:srgbClr val="990099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ms-MY"/>
          </a:p>
        </p:txBody>
      </p:sp>
      <p:sp>
        <p:nvSpPr>
          <p:cNvPr id="8" name="Rounded Rectangle 7"/>
          <p:cNvSpPr/>
          <p:nvPr/>
        </p:nvSpPr>
        <p:spPr>
          <a:xfrm>
            <a:off x="323528" y="4437112"/>
            <a:ext cx="3528392" cy="1728192"/>
          </a:xfrm>
          <a:prstGeom prst="roundRect">
            <a:avLst/>
          </a:prstGeom>
          <a:noFill/>
          <a:ln>
            <a:solidFill>
              <a:srgbClr val="CC330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ms-MY"/>
          </a:p>
        </p:txBody>
      </p:sp>
      <p:sp>
        <p:nvSpPr>
          <p:cNvPr id="9" name="Rounded Rectangle 8"/>
          <p:cNvSpPr/>
          <p:nvPr/>
        </p:nvSpPr>
        <p:spPr>
          <a:xfrm>
            <a:off x="323528" y="2492896"/>
            <a:ext cx="3528392" cy="1728192"/>
          </a:xfrm>
          <a:prstGeom prst="roundRect">
            <a:avLst/>
          </a:prstGeom>
          <a:noFill/>
          <a:ln>
            <a:solidFill>
              <a:srgbClr val="99FF33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ms-MY"/>
          </a:p>
        </p:txBody>
      </p:sp>
      <p:sp>
        <p:nvSpPr>
          <p:cNvPr id="10" name="TextBox 9"/>
          <p:cNvSpPr txBox="1"/>
          <p:nvPr/>
        </p:nvSpPr>
        <p:spPr>
          <a:xfrm>
            <a:off x="344590" y="2865710"/>
            <a:ext cx="352839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u="sng" dirty="0" smtClean="0">
                <a:solidFill>
                  <a:srgbClr val="99FF33"/>
                </a:solidFill>
              </a:rPr>
              <a:t>FOREIGNIZING </a:t>
            </a:r>
          </a:p>
          <a:p>
            <a:pPr algn="ctr"/>
            <a:r>
              <a:rPr lang="en-US" dirty="0" smtClean="0"/>
              <a:t>Using a L1 word by adjusting it to L2 phonology</a:t>
            </a:r>
            <a:endParaRPr lang="ms-MY" dirty="0"/>
          </a:p>
        </p:txBody>
      </p:sp>
      <p:sp>
        <p:nvSpPr>
          <p:cNvPr id="11" name="TextBox 10"/>
          <p:cNvSpPr txBox="1"/>
          <p:nvPr/>
        </p:nvSpPr>
        <p:spPr>
          <a:xfrm>
            <a:off x="344590" y="4653136"/>
            <a:ext cx="350733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u="sng" dirty="0" smtClean="0">
                <a:solidFill>
                  <a:srgbClr val="CC3300"/>
                </a:solidFill>
              </a:rPr>
              <a:t>CODE-SWITCHING </a:t>
            </a:r>
          </a:p>
          <a:p>
            <a:pPr algn="ctr"/>
            <a:r>
              <a:rPr lang="en-US" dirty="0" smtClean="0"/>
              <a:t>Using a L1 word by with L1 pronunciation or a L3 word with L3 pronunciation while speaking in L2</a:t>
            </a:r>
            <a:endParaRPr lang="ms-MY" dirty="0"/>
          </a:p>
        </p:txBody>
      </p:sp>
      <p:sp>
        <p:nvSpPr>
          <p:cNvPr id="12" name="TextBox 11"/>
          <p:cNvSpPr txBox="1"/>
          <p:nvPr/>
        </p:nvSpPr>
        <p:spPr>
          <a:xfrm>
            <a:off x="5148064" y="1785590"/>
            <a:ext cx="352839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u="sng" dirty="0" smtClean="0">
                <a:solidFill>
                  <a:srgbClr val="990099"/>
                </a:solidFill>
              </a:rPr>
              <a:t>APPEAL FOR HELP</a:t>
            </a:r>
          </a:p>
          <a:p>
            <a:pPr algn="ctr"/>
            <a:r>
              <a:rPr lang="en-US" dirty="0" smtClean="0"/>
              <a:t>Asking for aid from the interlocutor either directly or indirectly </a:t>
            </a:r>
            <a:endParaRPr lang="ms-MY" dirty="0"/>
          </a:p>
        </p:txBody>
      </p:sp>
      <p:sp>
        <p:nvSpPr>
          <p:cNvPr id="13" name="TextBox 12"/>
          <p:cNvSpPr txBox="1"/>
          <p:nvPr/>
        </p:nvSpPr>
        <p:spPr>
          <a:xfrm>
            <a:off x="5220072" y="3801814"/>
            <a:ext cx="3528392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u="sng" dirty="0" smtClean="0">
                <a:solidFill>
                  <a:srgbClr val="CC9900"/>
                </a:solidFill>
              </a:rPr>
              <a:t>STALLING OR TIME-GAINING</a:t>
            </a:r>
          </a:p>
          <a:p>
            <a:pPr algn="ctr"/>
            <a:r>
              <a:rPr lang="en-US" dirty="0" smtClean="0"/>
              <a:t>Using fillers or hesitation devices to fill pauses and to gain time to think</a:t>
            </a:r>
            <a:endParaRPr lang="ms-MY" dirty="0"/>
          </a:p>
        </p:txBody>
      </p:sp>
    </p:spTree>
    <p:extLst>
      <p:ext uri="{BB962C8B-B14F-4D97-AF65-F5344CB8AC3E}">
        <p14:creationId xmlns:p14="http://schemas.microsoft.com/office/powerpoint/2010/main" xmlns="" val="12825604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97</TotalTime>
  <Words>195</Words>
  <Application>Microsoft Office PowerPoint</Application>
  <PresentationFormat>On-screen Show (4:3)</PresentationFormat>
  <Paragraphs>33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COMMUNICATION STRATEGIES </vt:lpstr>
      <vt:lpstr>AVOIDANCE STRATEGIES</vt:lpstr>
      <vt:lpstr>COMPENSATORY STRATEGIES</vt:lpstr>
      <vt:lpstr>Slide 4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COMMUNICATION STRATEGIES</dc:title>
  <dc:creator>user</dc:creator>
  <cp:lastModifiedBy>Bakri</cp:lastModifiedBy>
  <cp:revision>8</cp:revision>
  <dcterms:created xsi:type="dcterms:W3CDTF">2014-11-19T07:35:53Z</dcterms:created>
  <dcterms:modified xsi:type="dcterms:W3CDTF">2014-12-01T03:07:54Z</dcterms:modified>
</cp:coreProperties>
</file>

<file path=docProps/thumbnail.jpeg>
</file>